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62" r:id="rId2"/>
    <p:sldId id="263" r:id="rId3"/>
    <p:sldId id="264" r:id="rId4"/>
    <p:sldId id="267" r:id="rId5"/>
    <p:sldId id="268" r:id="rId6"/>
    <p:sldId id="270" r:id="rId7"/>
    <p:sldId id="272" r:id="rId8"/>
    <p:sldId id="274" r:id="rId9"/>
    <p:sldId id="276" r:id="rId10"/>
    <p:sldId id="278" r:id="rId11"/>
    <p:sldId id="280" r:id="rId12"/>
    <p:sldId id="282" r:id="rId13"/>
    <p:sldId id="284" r:id="rId14"/>
    <p:sldId id="286" r:id="rId15"/>
    <p:sldId id="288" r:id="rId16"/>
    <p:sldId id="290" r:id="rId17"/>
    <p:sldId id="292" r:id="rId18"/>
    <p:sldId id="294" r:id="rId19"/>
    <p:sldId id="296" r:id="rId20"/>
    <p:sldId id="298" r:id="rId21"/>
    <p:sldId id="300" r:id="rId22"/>
    <p:sldId id="302" r:id="rId23"/>
    <p:sldId id="304" r:id="rId24"/>
    <p:sldId id="306" r:id="rId25"/>
    <p:sldId id="308" r:id="rId26"/>
    <p:sldId id="310" r:id="rId27"/>
    <p:sldId id="312" r:id="rId28"/>
    <p:sldId id="314" r:id="rId29"/>
    <p:sldId id="316" r:id="rId30"/>
    <p:sldId id="318" r:id="rId31"/>
    <p:sldId id="320" r:id="rId32"/>
    <p:sldId id="322" r:id="rId33"/>
    <p:sldId id="324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28722-23D4-47C6-B029-D063C62F5B60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637AB-1E60-4734-B383-87877DB8A0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15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637AB-1E60-4734-B383-87877DB8A0A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25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9722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015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42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17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51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90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8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22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0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70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9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05.05.2020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FFF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FFFF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0091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Великая </a:t>
            </a:r>
            <a:br>
              <a:rPr lang="ru-RU" dirty="0" smtClean="0"/>
            </a:br>
            <a:r>
              <a:rPr lang="ru-RU" dirty="0" smtClean="0"/>
              <a:t>отечественная война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852936"/>
            <a:ext cx="6400800" cy="1152128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 smtClean="0"/>
              <a:t>Викторина для детей старшего дошкольного возраста</a:t>
            </a:r>
          </a:p>
          <a:p>
            <a:endParaRPr lang="ru-RU" sz="14400" dirty="0"/>
          </a:p>
          <a:p>
            <a:endParaRPr lang="ru-RU" dirty="0" smtClean="0"/>
          </a:p>
          <a:p>
            <a:pPr algn="r"/>
            <a:endParaRPr lang="ru-RU" sz="2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835696" y="5877272"/>
            <a:ext cx="6400800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sz="20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294384" y="4437112"/>
            <a:ext cx="6400800" cy="7200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7518120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400" i="1" dirty="0" smtClean="0"/>
              <a:t>Цель </a:t>
            </a:r>
            <a:r>
              <a:rPr lang="ru-RU" sz="2400" i="1" dirty="0"/>
              <a:t>викторины</a:t>
            </a:r>
            <a:r>
              <a:rPr lang="ru-RU" sz="2400" i="1" dirty="0" smtClean="0"/>
              <a:t>: </a:t>
            </a:r>
            <a:r>
              <a:rPr lang="ru-RU" sz="2400" dirty="0" smtClean="0"/>
              <a:t>привлечь </a:t>
            </a:r>
            <a:r>
              <a:rPr lang="ru-RU" sz="2400" dirty="0"/>
              <a:t>внимание </a:t>
            </a:r>
            <a:r>
              <a:rPr lang="ru-RU" sz="2400" dirty="0" smtClean="0"/>
              <a:t>старших дошкольников </a:t>
            </a:r>
            <a:r>
              <a:rPr lang="ru-RU" sz="2400" dirty="0"/>
              <a:t>к изучению истории Великой Отечественной </a:t>
            </a:r>
            <a:r>
              <a:rPr lang="ru-RU" sz="2400" dirty="0" smtClean="0"/>
              <a:t>войны, </a:t>
            </a:r>
            <a:r>
              <a:rPr lang="ru-RU" sz="2400" dirty="0"/>
              <a:t>используя </a:t>
            </a:r>
            <a:r>
              <a:rPr lang="ru-RU" sz="2400" dirty="0" smtClean="0"/>
              <a:t>занимательную  форму. 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i="1" dirty="0" smtClean="0">
                <a:effectLst/>
              </a:rPr>
              <a:t>Задачи</a:t>
            </a:r>
            <a:r>
              <a:rPr lang="ru-RU" sz="2400" i="1" dirty="0">
                <a:effectLst/>
              </a:rPr>
              <a:t>: </a:t>
            </a: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/>
              <a:t>формировать </a:t>
            </a:r>
            <a:r>
              <a:rPr lang="ru-RU" sz="2400" dirty="0"/>
              <a:t>интерес </a:t>
            </a:r>
            <a:r>
              <a:rPr lang="ru-RU" sz="2400" dirty="0" smtClean="0"/>
              <a:t>детей к </a:t>
            </a:r>
            <a:r>
              <a:rPr lang="ru-RU" sz="2400" dirty="0"/>
              <a:t>данной теме, желание больше узнать о героях и событиях </a:t>
            </a:r>
            <a:r>
              <a:rPr lang="ru-RU" sz="2400" dirty="0" smtClean="0"/>
              <a:t>Великой Отечественной войны; </a:t>
            </a:r>
            <a:br>
              <a:rPr lang="ru-RU" sz="2400" dirty="0" smtClean="0"/>
            </a:br>
            <a:r>
              <a:rPr lang="ru-RU" sz="2400" dirty="0" smtClean="0"/>
              <a:t>воспитывать </a:t>
            </a:r>
            <a:r>
              <a:rPr lang="ru-RU" sz="2400" dirty="0"/>
              <a:t>чувства признательности, уважения и памяти по отношению к участникам Великой Отечественной войны.</a:t>
            </a:r>
            <a:br>
              <a:rPr lang="ru-RU" sz="2400" dirty="0"/>
            </a:br>
            <a:r>
              <a:rPr lang="ru-RU" sz="2400" dirty="0">
                <a:effectLst/>
              </a:rPr>
              <a:t>формировать  межличностные отношения в процессе группового </a:t>
            </a:r>
            <a:r>
              <a:rPr lang="ru-RU" sz="2400" dirty="0" smtClean="0">
                <a:effectLst/>
              </a:rPr>
              <a:t>взаимодействия.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19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8064896" cy="5544616"/>
          </a:xfrm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Ребята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, скоро наступит день, когда мы будем отмечать большой праздник. Мы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поговорим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об этом празднике, о нашей победе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и обо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всём, что связано с этим праздником.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Вы наверное видели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на солдатской пилотке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звезду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. Для военных звезда является знаком отличия и наградой.  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Как называется война, победу которой мы празднуем 9 Мая?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290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92687"/>
          </a:xfr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327963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136904" cy="5616624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Война захватила огромные территории нашей страны, в ней участвовали десятки миллионов людей, она длилась долгие четыре года, участие в ней потребовало от нашего народа громадного напряжения всех физических и духовных сил. Отечественной войной она называется потому, что эта война - справедливая, направленная на защиту Отечества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2.Когда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началась Великая Отечественная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война?</a:t>
            </a:r>
          </a:p>
          <a:p>
            <a:pPr marL="457200" lvl="0" indent="-457200" algn="just">
              <a:lnSpc>
                <a:spcPct val="115000"/>
              </a:lnSpc>
              <a:spcAft>
                <a:spcPts val="0"/>
              </a:spcAft>
              <a:buAutoNum type="arabicPeriod" startAt="2"/>
            </a:pPr>
            <a:endParaRPr lang="ru-RU" sz="3200" u="sng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820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76672"/>
            <a:ext cx="8136903" cy="5832053"/>
          </a:xfr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7826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8136904" cy="4247586"/>
          </a:xfrm>
        </p:spPr>
        <p:txBody>
          <a:bodyPr>
            <a:normAutofit fontScale="92500" lnSpcReduction="20000"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500" dirty="0">
                <a:latin typeface="Times New Roman"/>
                <a:ea typeface="Calibri"/>
                <a:cs typeface="Times New Roman"/>
              </a:rPr>
              <a:t>На рассвете 22 июня 1941 года, когда города и сёла нашей Родины спали мирным сном, с аэродромов поднялись в воздух немецкие самолёты с бомбами. Громом по всей нашей западной границе прокатились орудийные залпы.</a:t>
            </a:r>
            <a:endParaRPr lang="ru-RU" sz="3500" dirty="0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500" dirty="0">
                <a:latin typeface="Times New Roman"/>
                <a:ea typeface="Calibri"/>
                <a:cs typeface="Times New Roman"/>
              </a:rPr>
              <a:t> </a:t>
            </a:r>
            <a:endParaRPr lang="ru-RU" sz="3500" dirty="0"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3500" dirty="0" smtClean="0">
                <a:latin typeface="Times New Roman"/>
                <a:ea typeface="Calibri"/>
                <a:cs typeface="Times New Roman"/>
              </a:rPr>
              <a:t>3. Кто </a:t>
            </a:r>
            <a:r>
              <a:rPr lang="ru-RU" sz="3500" dirty="0">
                <a:latin typeface="Times New Roman"/>
                <a:ea typeface="Calibri"/>
                <a:cs typeface="Times New Roman"/>
              </a:rPr>
              <a:t>напал на нашу любимую Родину</a:t>
            </a:r>
            <a:r>
              <a:rPr lang="ru-RU" sz="3500" dirty="0" smtClean="0">
                <a:latin typeface="Times New Roman"/>
                <a:ea typeface="Calibri"/>
                <a:cs typeface="Times New Roman"/>
              </a:rPr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017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548680"/>
            <a:ext cx="7776864" cy="5810324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7006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920880" cy="4463610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Да, это была фашистская Германия. Её правители  пытались лишить наш народ свободы, захватить земли и города. Враги </a:t>
            </a:r>
            <a:r>
              <a:rPr lang="ru-RU" sz="3200" dirty="0" err="1">
                <a:latin typeface="Times New Roman"/>
                <a:ea typeface="Calibri"/>
                <a:cs typeface="Times New Roman"/>
              </a:rPr>
              <a:t>расчитывали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 расправиться с нами быстро, одним ударом. Но им противостояли защитники нашей Родины.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4. Какие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рода войск принимали участие в битвах Великой Отечественной войны?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09688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160" y="1422104"/>
            <a:ext cx="3724552" cy="2160240"/>
          </a:xfrm>
          <a:ln w="38100"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060" y="1340768"/>
            <a:ext cx="3097216" cy="2322912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4042447"/>
            <a:ext cx="4457200" cy="258517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467544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</a:t>
            </a:r>
            <a:r>
              <a:rPr lang="ru-RU" sz="2400" b="1" dirty="0"/>
              <a:t>. Какие рода войск принимали участие в битвах Великой Отечественной войны?</a:t>
            </a:r>
          </a:p>
        </p:txBody>
      </p:sp>
    </p:spTree>
    <p:extLst>
      <p:ext uri="{BB962C8B-B14F-4D97-AF65-F5344CB8AC3E}">
        <p14:creationId xmlns:p14="http://schemas.microsoft.com/office/powerpoint/2010/main" val="295744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188476"/>
            <a:ext cx="2518924" cy="1680673"/>
          </a:xfrm>
          <a:ln w="38100"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196752"/>
            <a:ext cx="2238166" cy="1638078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5085184"/>
            <a:ext cx="3818890" cy="154665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180" y="3184681"/>
            <a:ext cx="2828334" cy="173911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3356992"/>
            <a:ext cx="2367969" cy="156680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206326"/>
            <a:ext cx="2517279" cy="1662823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0837" y="5116816"/>
            <a:ext cx="2004019" cy="153682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123728" y="476672"/>
            <a:ext cx="6495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5. Какие использовались вооружения?</a:t>
            </a:r>
          </a:p>
        </p:txBody>
      </p:sp>
    </p:spTree>
    <p:extLst>
      <p:ext uri="{BB962C8B-B14F-4D97-AF65-F5344CB8AC3E}">
        <p14:creationId xmlns:p14="http://schemas.microsoft.com/office/powerpoint/2010/main" val="128834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302586"/>
            <a:ext cx="3273452" cy="2376324"/>
          </a:xfrm>
          <a:ln w="381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1" y="1268760"/>
            <a:ext cx="3422524" cy="237626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026252"/>
            <a:ext cx="3312368" cy="257110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2" y="4077071"/>
            <a:ext cx="3527216" cy="2520281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54898" y="188640"/>
            <a:ext cx="8280920" cy="1080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ctr">
              <a:lnSpc>
                <a:spcPct val="115000"/>
              </a:lnSpc>
              <a:buNone/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6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 В сражениях принимали участие военные различных специальностей. Каких? </a:t>
            </a:r>
            <a:endParaRPr lang="ru-RU" dirty="0" smtClean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72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7992888" cy="5040560"/>
          </a:xfrm>
        </p:spPr>
        <p:txBody>
          <a:bodyPr>
            <a:normAutofit fontScale="55000" lnSpcReduction="20000"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5800" dirty="0" smtClean="0">
                <a:latin typeface="Times New Roman"/>
                <a:ea typeface="Calibri"/>
                <a:cs typeface="Times New Roman"/>
              </a:rPr>
              <a:t>Фашисты </a:t>
            </a:r>
            <a:r>
              <a:rPr lang="ru-RU" sz="5800" dirty="0">
                <a:latin typeface="Times New Roman"/>
                <a:ea typeface="Calibri"/>
                <a:cs typeface="Times New Roman"/>
              </a:rPr>
              <a:t>хвастались, что Новый год они встретят в Москве, но советские войска сумели остановить их наступление. Наши танкисты под красным знаменем  на земле били фашистов. И лётчики, с красными звёздами на фюзеляжах самолётов – в небе били фашистов. И моряки в бескозырках и тельняшках на морях били фашистов. И артиллеристы меткими выстрелами били вероломных фашистов</a:t>
            </a:r>
            <a:r>
              <a:rPr lang="ru-RU" sz="58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3800" dirty="0"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952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600490"/>
            <a:ext cx="4307632" cy="2449966"/>
          </a:xfrm>
          <a:ln w="381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1628800"/>
            <a:ext cx="3705360" cy="2439168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4365104"/>
            <a:ext cx="3535210" cy="212112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894947" y="759986"/>
            <a:ext cx="4988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7.  Кто такие партизаны?</a:t>
            </a:r>
          </a:p>
        </p:txBody>
      </p:sp>
    </p:spTree>
    <p:extLst>
      <p:ext uri="{BB962C8B-B14F-4D97-AF65-F5344CB8AC3E}">
        <p14:creationId xmlns:p14="http://schemas.microsoft.com/office/powerpoint/2010/main" val="31385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8136904" cy="5328592"/>
          </a:xfrm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Советские люди, оказавшиеся на территории, оккупированной врагом, а так же бойцы и командиры, попавшие в окружение, уходили в леса, создавали партизанские отряды и вступали в борьбу с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немецко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– фашистскими захватчиками. Они всеми силами и средствами пытались помочь советскими войскам, сражавшимся на фронте. Партизаны взрывали мосты, поджигали склады, преследовали и уничтожали врагов на каждом шагу.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Calibri"/>
                <a:cs typeface="Times New Roman"/>
              </a:rPr>
              <a:t>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311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836712"/>
            <a:ext cx="8208912" cy="5348122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57956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700808"/>
            <a:ext cx="6552728" cy="4572000"/>
          </a:xfrm>
          <a:ln w="38100">
            <a:solidFill>
              <a:srgbClr val="C00000"/>
            </a:solidFill>
          </a:ln>
        </p:spPr>
      </p:pic>
      <p:sp>
        <p:nvSpPr>
          <p:cNvPr id="3" name="Подзаголовок 2"/>
          <p:cNvSpPr txBox="1">
            <a:spLocks/>
          </p:cNvSpPr>
          <p:nvPr/>
        </p:nvSpPr>
        <p:spPr>
          <a:xfrm>
            <a:off x="2267744" y="548680"/>
            <a:ext cx="4752528" cy="648072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ctr">
              <a:lnSpc>
                <a:spcPct val="115000"/>
              </a:lnSpc>
              <a:buClr>
                <a:srgbClr val="FFFFFF">
                  <a:shade val="95000"/>
                </a:srgbClr>
              </a:buClr>
              <a:buNone/>
            </a:pPr>
            <a:r>
              <a:rPr lang="ru-RU" dirty="0" smtClean="0">
                <a:solidFill>
                  <a:srgbClr val="FFFFFF"/>
                </a:solidFill>
                <a:latin typeface="Times New Roman"/>
                <a:ea typeface="Calibri"/>
                <a:cs typeface="Times New Roman"/>
              </a:rPr>
              <a:t>8.  Кого называют сыном полка?</a:t>
            </a:r>
            <a:endParaRPr lang="ru-RU" dirty="0" smtClean="0">
              <a:solidFill>
                <a:srgbClr val="FFFFFF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31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8064896" cy="3672408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latin typeface="Times New Roman"/>
                <a:ea typeface="Calibri"/>
                <a:cs typeface="Times New Roman"/>
              </a:rPr>
              <a:t>Трудные, голодные, холодные военные годы. Тяжело достались они всему народу, но особенно тяжко пришлось детям. Они оказались лицом к лицу с жестокой, беспощадной силой фашизма. Многие из них встали   наравне с взрослыми плечом к плечу на защиту своей Родины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sz="36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7632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556792"/>
            <a:ext cx="7416824" cy="4708525"/>
          </a:xfrm>
          <a:ln w="38100">
            <a:solidFill>
              <a:srgbClr val="C00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259632" y="54868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9.  Как называют человека, совершившего подвиг?</a:t>
            </a:r>
          </a:p>
        </p:txBody>
      </p:sp>
    </p:spTree>
    <p:extLst>
      <p:ext uri="{BB962C8B-B14F-4D97-AF65-F5344CB8AC3E}">
        <p14:creationId xmlns:p14="http://schemas.microsoft.com/office/powerpoint/2010/main" val="168668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764704"/>
            <a:ext cx="8064896" cy="5170958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04817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8064896" cy="5616624"/>
          </a:xfrm>
        </p:spPr>
        <p:txBody>
          <a:bodyPr>
            <a:normAutofit fontScale="25000" lnSpcReduction="20000"/>
          </a:bodyPr>
          <a:lstStyle/>
          <a:p>
            <a:pPr indent="450215" algn="l">
              <a:lnSpc>
                <a:spcPct val="115000"/>
              </a:lnSpc>
              <a:spcAft>
                <a:spcPts val="0"/>
              </a:spcAft>
            </a:pPr>
            <a:r>
              <a:rPr lang="ru-RU" sz="9600" b="1" dirty="0" smtClean="0">
                <a:latin typeface="Times New Roman"/>
                <a:ea typeface="Calibri"/>
                <a:cs typeface="Times New Roman"/>
              </a:rPr>
              <a:t>В годы великой Отечественной войны людям, отличившимся в бою, командование вручало награды – ордена и медали. Ордена и медали могли быть вручены за то, что боец, находясь в загоревшемся танке, продолжал выполнять боевую задачу; за то, что в бою вывел из строя не менее двух танков или трёх самолётов противника; за то, что первым ворвался на территорию противника; за то, что захватил в плен вражеского офицера.</a:t>
            </a:r>
            <a:endParaRPr lang="ru-RU" sz="9600" b="1" dirty="0" smtClean="0">
              <a:latin typeface="Calibri"/>
              <a:ea typeface="Calibri"/>
              <a:cs typeface="Times New Roman"/>
            </a:endParaRPr>
          </a:p>
          <a:p>
            <a:pPr indent="450215" algn="l">
              <a:lnSpc>
                <a:spcPct val="115000"/>
              </a:lnSpc>
              <a:spcAft>
                <a:spcPts val="0"/>
              </a:spcAft>
            </a:pPr>
            <a:r>
              <a:rPr lang="ru-RU" sz="9600" b="1" i="1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9600" b="1" dirty="0" smtClean="0">
              <a:latin typeface="Calibri"/>
              <a:ea typeface="Calibri"/>
              <a:cs typeface="Times New Roman"/>
            </a:endParaRP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ru-RU" sz="9600" b="1" dirty="0" smtClean="0">
                <a:latin typeface="Times New Roman"/>
                <a:ea typeface="Calibri"/>
                <a:cs typeface="Times New Roman"/>
              </a:rPr>
              <a:t>10. Какой город может называться городом-  героем?</a:t>
            </a:r>
          </a:p>
          <a:p>
            <a:pPr indent="450215" algn="l">
              <a:lnSpc>
                <a:spcPct val="115000"/>
              </a:lnSpc>
              <a:spcAft>
                <a:spcPts val="0"/>
              </a:spcAft>
            </a:pPr>
            <a:r>
              <a:rPr lang="ru-RU" sz="9600" b="1" dirty="0" smtClean="0">
                <a:latin typeface="Times New Roman"/>
                <a:ea typeface="Calibri"/>
                <a:cs typeface="Times New Roman"/>
              </a:rPr>
              <a:t>Особо </a:t>
            </a:r>
            <a:r>
              <a:rPr lang="ru-RU" sz="9600" b="1" dirty="0">
                <a:latin typeface="Times New Roman"/>
                <a:ea typeface="Calibri"/>
                <a:cs typeface="Times New Roman"/>
              </a:rPr>
              <a:t>отличившимся городам за проявленное мужество и героизм их защитников было присвоено высокое звание «Города-героя». В этих городах  шла героическая борьба за каждый квартал, за каждую пядь земли, что сильно  изматывало противника. Какие города – герои вы </a:t>
            </a:r>
            <a:r>
              <a:rPr lang="ru-RU" sz="9600" b="1" dirty="0" smtClean="0">
                <a:latin typeface="Times New Roman"/>
                <a:ea typeface="Calibri"/>
                <a:cs typeface="Times New Roman"/>
              </a:rPr>
              <a:t>знаете?</a:t>
            </a:r>
          </a:p>
          <a:p>
            <a:pPr indent="450215" algn="l">
              <a:lnSpc>
                <a:spcPct val="115000"/>
              </a:lnSpc>
              <a:spcAft>
                <a:spcPts val="0"/>
              </a:spcAft>
            </a:pPr>
            <a:endParaRPr lang="ru-RU" sz="7400" b="1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000" dirty="0" smtClean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348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/>
              </a:rPr>
              <a:t>Города- герои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1205244"/>
            <a:ext cx="3299858" cy="24748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4149080"/>
            <a:ext cx="3563888" cy="26729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230" y="1205244"/>
            <a:ext cx="3275177" cy="2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0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effectLst/>
              </a:rPr>
              <a:t>Города- герои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418889"/>
            <a:ext cx="3211024" cy="240826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432031"/>
            <a:ext cx="3264363" cy="24482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4149080"/>
            <a:ext cx="3419872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1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effectLst/>
              </a:rPr>
              <a:t>Города- герои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412776"/>
            <a:ext cx="3323861" cy="2492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5732" y="1432031"/>
            <a:ext cx="3298188" cy="24736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4077072"/>
            <a:ext cx="3563888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5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effectLst/>
              </a:rPr>
              <a:t>Города- герои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322" y="1268760"/>
            <a:ext cx="3035829" cy="22768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1268760"/>
            <a:ext cx="3035829" cy="22768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149080"/>
            <a:ext cx="3203848" cy="24028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6036" y="4230088"/>
            <a:ext cx="3095836" cy="232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2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404664"/>
            <a:ext cx="3316056" cy="2979269"/>
          </a:xfrm>
          <a:ln w="381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2499" y="2636912"/>
            <a:ext cx="3826768" cy="287007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3717032"/>
            <a:ext cx="2903984" cy="290398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355976" y="836712"/>
            <a:ext cx="4608512" cy="648072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15000"/>
              </a:lnSpc>
              <a:buClr>
                <a:srgbClr val="FFFFFF">
                  <a:shade val="95000"/>
                </a:srgbClr>
              </a:buClr>
              <a:buNone/>
            </a:pPr>
            <a:r>
              <a:rPr lang="ru-RU" dirty="0" smtClean="0">
                <a:solidFill>
                  <a:srgbClr val="FFFFFF"/>
                </a:solidFill>
                <a:latin typeface="Times New Roman"/>
                <a:ea typeface="Calibri"/>
              </a:rPr>
              <a:t>11. Когда закончилась ВОВ?</a:t>
            </a:r>
            <a:endParaRPr lang="ru-RU" dirty="0" smtClean="0">
              <a:solidFill>
                <a:srgbClr val="FFFFFF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77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8208912" cy="3816424"/>
          </a:xfrm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Народ ликовал и пел, люди смеялись и плакали, незнакомые обнимали друг друга. Это был праздник всего народа со слезами на глазах. Все поздравляли друг друга с Великой Победой. Над городами нашей великой Родины зазвучал праздничный салют!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3200" u="sng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3909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539287"/>
            <a:ext cx="2657480" cy="2644058"/>
          </a:xfrm>
          <a:ln w="38100"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4509120"/>
            <a:ext cx="2957314" cy="209551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1700808"/>
            <a:ext cx="3438543" cy="232101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403648" y="332656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12. Как  мы сейчас называем людей, прошедших войну и доживших до наших дней? Как можно узнать ветерана</a:t>
            </a:r>
            <a:r>
              <a:rPr lang="ru-RU" sz="2000" b="1" dirty="0" smtClean="0"/>
              <a:t>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6230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6408712"/>
          </a:xfrm>
        </p:spPr>
        <p:txBody>
          <a:bodyPr>
            <a:normAutofit fontScale="62500" lnSpcReduction="20000"/>
          </a:bodyPr>
          <a:lstStyle/>
          <a:p>
            <a:pPr marR="142875" indent="450215">
              <a:spcAft>
                <a:spcPts val="0"/>
              </a:spcAft>
            </a:pPr>
            <a:r>
              <a:rPr lang="ru-RU" sz="3800" dirty="0">
                <a:latin typeface="Times New Roman"/>
                <a:ea typeface="Times New Roman"/>
              </a:rPr>
              <a:t>Слава ветеранам 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/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Сколько лет уж прошло, с той поры,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Как горела земля под ногами,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Многих нет ветеранов войны,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Но, мы помним о них, они с нами.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/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И, листая альбомы в семье,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Вдруг заметит нечаянно кто-то,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Притаилась война в уголке,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В пожелтевшем от времени фото.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/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С фотографий с улыбкой глядят,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Те, кто жизни своей не щадил,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В тех далёких жестоких боях,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От фашистов страну защитил.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/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Не померкнет их слава в сердцах.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Укрепляется память с годами,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У народа жить будет в веках,</a:t>
            </a:r>
            <a:br>
              <a:rPr lang="ru-RU" sz="3800" dirty="0">
                <a:latin typeface="Times New Roman"/>
                <a:ea typeface="Times New Roman"/>
              </a:rPr>
            </a:br>
            <a:r>
              <a:rPr lang="ru-RU" sz="3800" dirty="0">
                <a:latin typeface="Times New Roman"/>
                <a:ea typeface="Times New Roman"/>
              </a:rPr>
              <a:t>Тот, кто бился жестоко с врагами</a:t>
            </a:r>
            <a:r>
              <a:rPr lang="ru-RU" sz="3800" dirty="0" smtClean="0">
                <a:latin typeface="Times New Roman"/>
                <a:ea typeface="Times New Roman"/>
              </a:rPr>
              <a:t>.</a:t>
            </a:r>
            <a:endParaRPr lang="ru-RU" sz="38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4712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3356992"/>
            <a:ext cx="4261648" cy="3119526"/>
          </a:xfrm>
          <a:ln w="38100">
            <a:solidFill>
              <a:srgbClr val="C0000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692696"/>
            <a:ext cx="4458072" cy="3019879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2508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588942"/>
            <a:ext cx="3471430" cy="2325858"/>
          </a:xfrm>
          <a:ln w="38100">
            <a:solidFill>
              <a:srgbClr val="C0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1628800"/>
            <a:ext cx="3048000" cy="228600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4216512"/>
            <a:ext cx="4341019" cy="246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71800" y="500762"/>
            <a:ext cx="3416424" cy="745374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None/>
            </a:pPr>
            <a:r>
              <a:rPr lang="ru-RU" dirty="0" smtClean="0">
                <a:latin typeface="Times New Roman"/>
                <a:ea typeface="Calibri"/>
              </a:rPr>
              <a:t> 13. Что такое парад?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01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4664"/>
            <a:ext cx="8136904" cy="4104456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Посмотрите, какие стройные ряды солдат, как они чеканят шаг, какая у них гордая выправка, какие они бравые.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u="sng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14.  Где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проходят парады?</a:t>
            </a:r>
            <a:r>
              <a:rPr lang="ru-RU" u="sng" dirty="0">
                <a:latin typeface="Times New Roman"/>
                <a:ea typeface="Calibri"/>
                <a:cs typeface="Times New Roman"/>
              </a:rPr>
              <a:t>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честь Дня Победы каждый год 9 мая во всех городах России проходят торжества. В столице нашей родины – Москве на Красной площади проходит военный парад. Улицы расцветают улыбками радости, пышными букетами цветов, яркими шарами, звучит торжественная музыка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207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32656"/>
            <a:ext cx="8640960" cy="6048672"/>
          </a:xfrm>
        </p:spPr>
      </p:pic>
    </p:spTree>
    <p:extLst>
      <p:ext uri="{BB962C8B-B14F-4D97-AF65-F5344CB8AC3E}">
        <p14:creationId xmlns:p14="http://schemas.microsoft.com/office/powerpoint/2010/main" val="89840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Апекс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645</Words>
  <Application>Microsoft Office PowerPoint</Application>
  <PresentationFormat>Экран (4:3)</PresentationFormat>
  <Paragraphs>49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1_Апекс</vt:lpstr>
      <vt:lpstr>Великая  отечественная война</vt:lpstr>
      <vt:lpstr>Цель викторины: привлечь внимание старших дошкольников к изучению истории Великой Отечественной войны, используя занимательную  форму.   Задачи:  формировать интерес детей к данной теме, желание больше узнать о героях и событиях Великой Отечественной войны;  воспитывать чувства признательности, уважения и памяти по отношению к участникам Великой Отечественной войны. формировать  межличностные отношения в процессе группового взаимодействия.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Города- герои</vt:lpstr>
      <vt:lpstr>Города- герои</vt:lpstr>
      <vt:lpstr>Города- герои</vt:lpstr>
      <vt:lpstr>Города- герои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 отечественная война</dc:title>
  <dc:creator>Пользователь Windows</dc:creator>
  <cp:lastModifiedBy>Пользователь Windows</cp:lastModifiedBy>
  <cp:revision>4</cp:revision>
  <dcterms:created xsi:type="dcterms:W3CDTF">2020-05-05T09:45:18Z</dcterms:created>
  <dcterms:modified xsi:type="dcterms:W3CDTF">2020-05-05T10:18:06Z</dcterms:modified>
</cp:coreProperties>
</file>